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60" r:id="rId3"/>
    <p:sldId id="261" r:id="rId4"/>
    <p:sldId id="262" r:id="rId5"/>
    <p:sldId id="256" r:id="rId6"/>
    <p:sldId id="257" r:id="rId7"/>
    <p:sldId id="263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003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B53BE4-00C4-4C08-B168-3E1F74ECC51F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427C3-7809-4134-A9B9-A97CE544E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9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427C3-7809-4134-A9B9-A97CE544E6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85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9BB5-45CD-4C3E-BFA0-EEC063F75079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5598-5BB8-45DC-B363-803DF7423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64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9BB5-45CD-4C3E-BFA0-EEC063F75079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5598-5BB8-45DC-B363-803DF7423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3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9BB5-45CD-4C3E-BFA0-EEC063F75079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5598-5BB8-45DC-B363-803DF7423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44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9BB5-45CD-4C3E-BFA0-EEC063F75079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5598-5BB8-45DC-B363-803DF7423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84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9BB5-45CD-4C3E-BFA0-EEC063F75079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5598-5BB8-45DC-B363-803DF7423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5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9BB5-45CD-4C3E-BFA0-EEC063F75079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5598-5BB8-45DC-B363-803DF7423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52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9BB5-45CD-4C3E-BFA0-EEC063F75079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5598-5BB8-45DC-B363-803DF7423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61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9BB5-45CD-4C3E-BFA0-EEC063F75079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5598-5BB8-45DC-B363-803DF7423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9BB5-45CD-4C3E-BFA0-EEC063F75079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5598-5BB8-45DC-B363-803DF7423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15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9BB5-45CD-4C3E-BFA0-EEC063F75079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5598-5BB8-45DC-B363-803DF7423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3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9BB5-45CD-4C3E-BFA0-EEC063F75079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5598-5BB8-45DC-B363-803DF7423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25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59BB5-45CD-4C3E-BFA0-EEC063F75079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95598-5BB8-45DC-B363-803DF7423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5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09800"/>
            <a:ext cx="50292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err="1"/>
              <a:t>Brentuximab</a:t>
            </a:r>
            <a:r>
              <a:rPr lang="en-US" sz="4000" dirty="0"/>
              <a:t> </a:t>
            </a:r>
            <a:r>
              <a:rPr lang="en-US" sz="4000" dirty="0" err="1" smtClean="0"/>
              <a:t>vedotin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152400" y="228600"/>
            <a:ext cx="13292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DB08870</a:t>
            </a:r>
          </a:p>
        </p:txBody>
      </p:sp>
      <p:sp>
        <p:nvSpPr>
          <p:cNvPr id="5" name="Rectangle 4"/>
          <p:cNvSpPr/>
          <p:nvPr/>
        </p:nvSpPr>
        <p:spPr>
          <a:xfrm>
            <a:off x="788028" y="3243192"/>
            <a:ext cx="24929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C</a:t>
            </a:r>
            <a:r>
              <a:rPr lang="en-US" sz="2000" baseline="-25000" dirty="0"/>
              <a:t>6476</a:t>
            </a:r>
            <a:r>
              <a:rPr lang="en-US" sz="2000" dirty="0"/>
              <a:t>H</a:t>
            </a:r>
            <a:r>
              <a:rPr lang="en-US" sz="2000" baseline="-25000" dirty="0"/>
              <a:t>9930</a:t>
            </a:r>
            <a:r>
              <a:rPr lang="en-US" sz="2000" dirty="0"/>
              <a:t>N</a:t>
            </a:r>
            <a:r>
              <a:rPr lang="en-US" sz="2000" baseline="-25000" dirty="0"/>
              <a:t>1690</a:t>
            </a:r>
            <a:r>
              <a:rPr lang="en-US" sz="2000" dirty="0"/>
              <a:t>O</a:t>
            </a:r>
            <a:r>
              <a:rPr lang="en-US" sz="2000" baseline="-25000" dirty="0"/>
              <a:t>2030</a:t>
            </a:r>
            <a:r>
              <a:rPr lang="en-US" sz="2000" dirty="0"/>
              <a:t>S</a:t>
            </a:r>
            <a:r>
              <a:rPr lang="en-US" sz="2000" baseline="-25000" dirty="0"/>
              <a:t>40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817005" y="3810000"/>
            <a:ext cx="1762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149.2–151.8 </a:t>
            </a:r>
            <a:r>
              <a:rPr lang="en-US" dirty="0" err="1"/>
              <a:t>kDa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542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569655"/>
            <a:ext cx="8610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DESCRIPTION</a:t>
            </a:r>
            <a:r>
              <a:rPr lang="en-US" sz="2000" dirty="0"/>
              <a:t>	</a:t>
            </a:r>
          </a:p>
          <a:p>
            <a:r>
              <a:rPr lang="en-US" sz="2000" dirty="0" err="1" smtClean="0"/>
              <a:t>Brentuximag</a:t>
            </a:r>
            <a:r>
              <a:rPr lang="en-US" sz="2000" dirty="0" smtClean="0"/>
              <a:t> </a:t>
            </a:r>
            <a:r>
              <a:rPr lang="en-US" sz="2000" dirty="0" err="1"/>
              <a:t>vedotin</a:t>
            </a:r>
            <a:r>
              <a:rPr lang="en-US" sz="2000" dirty="0"/>
              <a:t> or </a:t>
            </a:r>
            <a:r>
              <a:rPr lang="en-US" sz="2000" dirty="0" err="1"/>
              <a:t>Adcetris</a:t>
            </a:r>
            <a:r>
              <a:rPr lang="en-US" sz="2000" dirty="0"/>
              <a:t>® is an antibody-drug conjugate that combines an anti-CD30 antibody and the drug </a:t>
            </a:r>
            <a:r>
              <a:rPr lang="en-US" sz="2000" dirty="0" err="1"/>
              <a:t>monomethyl</a:t>
            </a:r>
            <a:r>
              <a:rPr lang="en-US" sz="2000" dirty="0"/>
              <a:t> </a:t>
            </a:r>
            <a:r>
              <a:rPr lang="en-US" sz="2000" dirty="0" err="1"/>
              <a:t>auristatin</a:t>
            </a:r>
            <a:r>
              <a:rPr lang="en-US" sz="2000" dirty="0"/>
              <a:t> E (MMAE). It is an anti-neoplastic agent used in the treatment of Hodgkin lymphoma and systemic anaplastic large cell lymphoma. </a:t>
            </a:r>
            <a:r>
              <a:rPr lang="en-US" sz="2000" dirty="0" err="1"/>
              <a:t>Brentuximag</a:t>
            </a:r>
            <a:r>
              <a:rPr lang="en-US" sz="2000" dirty="0"/>
              <a:t> </a:t>
            </a:r>
            <a:r>
              <a:rPr lang="en-US" sz="2000" dirty="0" err="1"/>
              <a:t>vedotin</a:t>
            </a:r>
            <a:r>
              <a:rPr lang="en-US" sz="2000" dirty="0"/>
              <a:t> was approved in 2011, and in January 2012, the drug label was revised to include a boxed warning of progressive multifocal leukoencephalopathy and death following JC virus infection.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3352800"/>
            <a:ext cx="8458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INDICATION</a:t>
            </a:r>
            <a:r>
              <a:rPr lang="en-US" sz="2000" dirty="0"/>
              <a:t>	</a:t>
            </a:r>
            <a:endParaRPr lang="en-US" sz="2000" dirty="0" smtClean="0"/>
          </a:p>
          <a:p>
            <a:r>
              <a:rPr lang="en-US" sz="2000" dirty="0" smtClean="0"/>
              <a:t>Used </a:t>
            </a:r>
            <a:r>
              <a:rPr lang="en-US" sz="2000" dirty="0"/>
              <a:t>in the treatment of Hodgkin lymphoma and systemic anaplastic large cell lymphoma.</a:t>
            </a:r>
          </a:p>
          <a:p>
            <a:endParaRPr lang="en-US" sz="2000" dirty="0" smtClean="0"/>
          </a:p>
          <a:p>
            <a:r>
              <a:rPr lang="en-US" sz="2000" dirty="0" smtClean="0"/>
              <a:t>PHARMACODYNAMICS</a:t>
            </a:r>
            <a:r>
              <a:rPr lang="en-US" sz="2000" dirty="0"/>
              <a:t>	</a:t>
            </a:r>
            <a:endParaRPr lang="en-US" sz="2000" dirty="0" smtClean="0"/>
          </a:p>
          <a:p>
            <a:r>
              <a:rPr lang="en-US" sz="2000" dirty="0" err="1" smtClean="0"/>
              <a:t>Brentuximag</a:t>
            </a:r>
            <a:r>
              <a:rPr lang="en-US" sz="2000" dirty="0" smtClean="0"/>
              <a:t> </a:t>
            </a:r>
            <a:r>
              <a:rPr lang="en-US" sz="2000" dirty="0" err="1"/>
              <a:t>vedotin</a:t>
            </a:r>
            <a:r>
              <a:rPr lang="en-US" sz="2000" dirty="0"/>
              <a:t> causes apoptosis of tumor cells by preventing cell cycle progression of the G2 to M phase through disruption of the cytosolic </a:t>
            </a:r>
            <a:r>
              <a:rPr lang="en-US" sz="2000" dirty="0" err="1"/>
              <a:t>mictrotuble</a:t>
            </a:r>
            <a:r>
              <a:rPr lang="en-US" sz="2000" dirty="0"/>
              <a:t> network.</a:t>
            </a:r>
          </a:p>
        </p:txBody>
      </p:sp>
    </p:spTree>
    <p:extLst>
      <p:ext uri="{BB962C8B-B14F-4D97-AF65-F5344CB8AC3E}">
        <p14:creationId xmlns:p14="http://schemas.microsoft.com/office/powerpoint/2010/main" val="3362014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52401"/>
            <a:ext cx="8610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MECHANISM OF ACTION	</a:t>
            </a:r>
          </a:p>
          <a:p>
            <a:r>
              <a:rPr lang="en-US" sz="2000" dirty="0" err="1" smtClean="0"/>
              <a:t>Brentuximab</a:t>
            </a:r>
            <a:r>
              <a:rPr lang="en-US" sz="2000" dirty="0" smtClean="0"/>
              <a:t> </a:t>
            </a:r>
            <a:r>
              <a:rPr lang="en-US" sz="2000" dirty="0" err="1"/>
              <a:t>vedotin</a:t>
            </a:r>
            <a:r>
              <a:rPr lang="en-US" sz="2000" dirty="0"/>
              <a:t> is composed of 3 parts: a chimeric human-murine IgG1 that targets CD30, </a:t>
            </a:r>
            <a:r>
              <a:rPr lang="en-US" sz="2000" dirty="0" err="1"/>
              <a:t>monomethyl</a:t>
            </a:r>
            <a:r>
              <a:rPr lang="en-US" sz="2000" dirty="0"/>
              <a:t> </a:t>
            </a:r>
            <a:r>
              <a:rPr lang="en-US" sz="2000" dirty="0" err="1"/>
              <a:t>auristatin</a:t>
            </a:r>
            <a:r>
              <a:rPr lang="en-US" sz="2000" dirty="0"/>
              <a:t> E (MMAE),which is a microtubule disrupting agent, and a protease-susceptible linker that covalently links the antibody and MMAE. The IgG1 antibody enables </a:t>
            </a:r>
            <a:r>
              <a:rPr lang="en-US" sz="2000" dirty="0" err="1"/>
              <a:t>brentuximab</a:t>
            </a:r>
            <a:r>
              <a:rPr lang="en-US" sz="2000" dirty="0"/>
              <a:t> </a:t>
            </a:r>
            <a:r>
              <a:rPr lang="en-US" sz="2000" dirty="0" err="1"/>
              <a:t>vedotin</a:t>
            </a:r>
            <a:r>
              <a:rPr lang="en-US" sz="2000" dirty="0"/>
              <a:t> to target tumor cells expressing CD30 on their cell surface then </a:t>
            </a:r>
            <a:r>
              <a:rPr lang="en-US" sz="2000" dirty="0" err="1"/>
              <a:t>brentuximab</a:t>
            </a:r>
            <a:r>
              <a:rPr lang="en-US" sz="2000" dirty="0"/>
              <a:t> </a:t>
            </a:r>
            <a:r>
              <a:rPr lang="en-US" sz="2000" dirty="0" err="1"/>
              <a:t>vedotin</a:t>
            </a:r>
            <a:r>
              <a:rPr lang="en-US" sz="2000" dirty="0"/>
              <a:t> gets internalized into the cell. Once inside, the linker is cleaved releasing MMAE which binds disrupts the </a:t>
            </a:r>
            <a:r>
              <a:rPr lang="en-US" sz="2000" dirty="0" err="1"/>
              <a:t>microtuble</a:t>
            </a:r>
            <a:r>
              <a:rPr lang="en-US" sz="2000" dirty="0"/>
              <a:t> network. 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2770525"/>
            <a:ext cx="8610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ABSORPTION</a:t>
            </a:r>
            <a:r>
              <a:rPr lang="en-US" sz="2000" dirty="0"/>
              <a:t>	</a:t>
            </a:r>
            <a:endParaRPr lang="en-US" sz="2000" dirty="0" smtClean="0"/>
          </a:p>
          <a:p>
            <a:r>
              <a:rPr lang="en-US" sz="2000" dirty="0" err="1" smtClean="0"/>
              <a:t>Brentuximab</a:t>
            </a:r>
            <a:r>
              <a:rPr lang="en-US" sz="2000" dirty="0" smtClean="0"/>
              <a:t> </a:t>
            </a:r>
            <a:r>
              <a:rPr lang="en-US" sz="2000" dirty="0" err="1"/>
              <a:t>vedotin</a:t>
            </a:r>
            <a:r>
              <a:rPr lang="en-US" sz="2000" dirty="0"/>
              <a:t> is administered only as an intravenous infusion so absorption is 100%.</a:t>
            </a:r>
          </a:p>
          <a:p>
            <a:endParaRPr lang="en-US" sz="2000" dirty="0" smtClean="0"/>
          </a:p>
          <a:p>
            <a:r>
              <a:rPr lang="en-US" sz="2000" dirty="0" smtClean="0"/>
              <a:t>VOLUME OF DISTRIBUTION	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steady state volume of distribution is 6-10 L.</a:t>
            </a:r>
          </a:p>
          <a:p>
            <a:r>
              <a:rPr lang="en-US" sz="2000" dirty="0"/>
              <a:t>Protein binding	MMAE has a plasma protein binding range of 68-82%, and highly-protein bound drugs are not likely to displace it.</a:t>
            </a:r>
          </a:p>
        </p:txBody>
      </p:sp>
    </p:spTree>
    <p:extLst>
      <p:ext uri="{BB962C8B-B14F-4D97-AF65-F5344CB8AC3E}">
        <p14:creationId xmlns:p14="http://schemas.microsoft.com/office/powerpoint/2010/main" val="3053838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889844"/>
            <a:ext cx="8458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METABOLISM</a:t>
            </a:r>
            <a:r>
              <a:rPr lang="en-US" sz="2000" dirty="0"/>
              <a:t>	</a:t>
            </a:r>
          </a:p>
          <a:p>
            <a:r>
              <a:rPr lang="en-US" sz="2000" dirty="0" smtClean="0"/>
              <a:t>Only </a:t>
            </a:r>
            <a:r>
              <a:rPr lang="en-US" sz="2000" dirty="0"/>
              <a:t>a small fraction of MMAE is metabolized primarily via oxidation by CYP3A4 and CYP3A5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ROUTE OF ELIMINATION</a:t>
            </a:r>
            <a:r>
              <a:rPr lang="en-US" sz="2000" dirty="0"/>
              <a:t>	</a:t>
            </a:r>
            <a:endParaRPr lang="en-US" sz="2000" dirty="0" smtClean="0"/>
          </a:p>
          <a:p>
            <a:r>
              <a:rPr lang="en-US" sz="2000" dirty="0" smtClean="0"/>
              <a:t>MMAE </a:t>
            </a:r>
            <a:r>
              <a:rPr lang="en-US" sz="2000" dirty="0"/>
              <a:t>is eliminated by the feces (with 72% unchanged) and urine.</a:t>
            </a:r>
          </a:p>
          <a:p>
            <a:endParaRPr lang="en-US" sz="2000" dirty="0" smtClean="0"/>
          </a:p>
          <a:p>
            <a:r>
              <a:rPr lang="en-US" sz="2000" dirty="0" smtClean="0"/>
              <a:t>HALF LIFE</a:t>
            </a:r>
            <a:r>
              <a:rPr lang="en-US" sz="2000" dirty="0"/>
              <a:t>	The terminal half-life is 4-6 </a:t>
            </a:r>
            <a:r>
              <a:rPr lang="en-US" sz="2000" dirty="0" smtClean="0"/>
              <a:t>days</a:t>
            </a:r>
          </a:p>
          <a:p>
            <a:endParaRPr lang="en-US" sz="2000" dirty="0"/>
          </a:p>
          <a:p>
            <a:r>
              <a:rPr lang="en-US" sz="2000" dirty="0" smtClean="0"/>
              <a:t>CLEARANCE	</a:t>
            </a:r>
          </a:p>
          <a:p>
            <a:r>
              <a:rPr lang="en-US" sz="2000" dirty="0" smtClean="0"/>
              <a:t>MMAE </a:t>
            </a:r>
            <a:r>
              <a:rPr lang="en-US" sz="2000" dirty="0"/>
              <a:t>is cleared by the liver but not quantitative studies have been performed.</a:t>
            </a:r>
          </a:p>
          <a:p>
            <a:r>
              <a:rPr lang="en-US" sz="2000" dirty="0"/>
              <a:t>Toxicity	The most severe toxic reaction seen in patients is progressive multifocal leukoencephalopathy. Other toxicities include bone marrow suppression, infusion reactions, peripheral neuropathy, Stevens-Johnson syndrome, and tumor lysis syndrome.</a:t>
            </a:r>
          </a:p>
        </p:txBody>
      </p:sp>
    </p:spTree>
    <p:extLst>
      <p:ext uri="{BB962C8B-B14F-4D97-AF65-F5344CB8AC3E}">
        <p14:creationId xmlns:p14="http://schemas.microsoft.com/office/powerpoint/2010/main" val="2902700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89830"/>
            <a:ext cx="5181600" cy="1041816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ADCETRIS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304800" y="2090678"/>
            <a:ext cx="8534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ADCETRIS (</a:t>
            </a:r>
            <a:r>
              <a:rPr lang="en-US" dirty="0" err="1" smtClean="0"/>
              <a:t>brentuximab</a:t>
            </a:r>
            <a:r>
              <a:rPr lang="en-US" dirty="0" smtClean="0"/>
              <a:t> </a:t>
            </a:r>
            <a:r>
              <a:rPr lang="en-US" dirty="0" err="1" smtClean="0"/>
              <a:t>vedotin</a:t>
            </a:r>
            <a:r>
              <a:rPr lang="en-US" dirty="0" smtClean="0"/>
              <a:t>) is a CD30-directed antibody-drug conjugate (ADC) consisting of three components: 1) the chimeric IgG1 antibody cAC10, specific for human CD30, 2) the microtubule disrupting agent MMAE, and 3) a protease-cleavable linker that covalently attaches MMAE to cAC10.</a:t>
            </a:r>
          </a:p>
          <a:p>
            <a:endParaRPr lang="en-US" dirty="0"/>
          </a:p>
          <a:p>
            <a:r>
              <a:rPr lang="en-US" dirty="0" err="1" smtClean="0"/>
              <a:t>Brentuximab</a:t>
            </a:r>
            <a:r>
              <a:rPr lang="en-US" dirty="0" smtClean="0"/>
              <a:t> </a:t>
            </a:r>
            <a:r>
              <a:rPr lang="en-US" dirty="0" err="1" smtClean="0"/>
              <a:t>vedotin</a:t>
            </a:r>
            <a:r>
              <a:rPr lang="en-US" dirty="0" smtClean="0"/>
              <a:t> has an approximate molecular weight of 153 </a:t>
            </a:r>
            <a:r>
              <a:rPr lang="en-US" dirty="0" err="1" smtClean="0"/>
              <a:t>kDa</a:t>
            </a:r>
            <a:r>
              <a:rPr lang="en-US" dirty="0" smtClean="0"/>
              <a:t>. Approximately 4 molecules of MMAE are attached to each antibody molecule. </a:t>
            </a:r>
            <a:r>
              <a:rPr lang="en-US" dirty="0" err="1" smtClean="0"/>
              <a:t>Brentuximab</a:t>
            </a:r>
            <a:r>
              <a:rPr lang="en-US" dirty="0" smtClean="0"/>
              <a:t> </a:t>
            </a:r>
            <a:r>
              <a:rPr lang="en-US" dirty="0" err="1" smtClean="0"/>
              <a:t>vedotin</a:t>
            </a:r>
            <a:r>
              <a:rPr lang="en-US" dirty="0" smtClean="0"/>
              <a:t> is produced by chemical conjugation of the antibody and small molecule components. The antibody is produced by mammalian (Chinese hamster ovary) cells, and the small molecule components are produced by chemical </a:t>
            </a:r>
            <a:r>
              <a:rPr lang="en-US" dirty="0" err="1" smtClean="0"/>
              <a:t>synthesi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98346" y="990600"/>
            <a:ext cx="12876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IV infusion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77760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91869"/>
            <a:ext cx="88340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DOSAGE:</a:t>
            </a:r>
          </a:p>
          <a:p>
            <a:r>
              <a:rPr lang="en-US" dirty="0" smtClean="0"/>
              <a:t>1.8 mg/kg administered only as an intravenous infusion over 30 minutes every 3 weeks. The dose for patients weighing greater than 100 kg should be calculated based on a weight of 100 kg.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912709"/>
            <a:ext cx="8686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VIAL:</a:t>
            </a:r>
          </a:p>
          <a:p>
            <a:r>
              <a:rPr lang="en-US" dirty="0" smtClean="0"/>
              <a:t>ADCETRIS (</a:t>
            </a:r>
            <a:r>
              <a:rPr lang="en-US" dirty="0" err="1" smtClean="0"/>
              <a:t>brentuximab</a:t>
            </a:r>
            <a:r>
              <a:rPr lang="en-US" dirty="0" smtClean="0"/>
              <a:t> </a:t>
            </a:r>
            <a:r>
              <a:rPr lang="en-US" dirty="0" err="1" smtClean="0"/>
              <a:t>vedotin</a:t>
            </a:r>
            <a:r>
              <a:rPr lang="en-US" dirty="0" smtClean="0"/>
              <a:t>) for Injection is supplied as a sterile, white to off-white, preservative-free lyophilized cake or powder in single-use vials. Following reconstitution with 10.5 mL Sterile Water for Injection, USP, a solution containing 5 mg/mL </a:t>
            </a:r>
            <a:r>
              <a:rPr lang="en-US" dirty="0" err="1" smtClean="0"/>
              <a:t>brentuximab</a:t>
            </a:r>
            <a:r>
              <a:rPr lang="en-US" dirty="0" smtClean="0"/>
              <a:t> </a:t>
            </a:r>
            <a:r>
              <a:rPr lang="en-US" dirty="0" err="1" smtClean="0"/>
              <a:t>vedotin</a:t>
            </a:r>
            <a:r>
              <a:rPr lang="en-US" dirty="0" smtClean="0"/>
              <a:t> is produced. The reconstituted product contains 70 mg/mL </a:t>
            </a:r>
            <a:r>
              <a:rPr lang="en-US" dirty="0" err="1" smtClean="0"/>
              <a:t>trehalose</a:t>
            </a:r>
            <a:r>
              <a:rPr lang="en-US" dirty="0" smtClean="0"/>
              <a:t> </a:t>
            </a:r>
            <a:r>
              <a:rPr lang="en-US" dirty="0" err="1" smtClean="0"/>
              <a:t>dihydrate</a:t>
            </a:r>
            <a:r>
              <a:rPr lang="en-US" dirty="0" smtClean="0"/>
              <a:t>, 5.6 mg/mL sodium citrate </a:t>
            </a:r>
            <a:r>
              <a:rPr lang="en-US" dirty="0" err="1" smtClean="0"/>
              <a:t>dihydrate</a:t>
            </a:r>
            <a:r>
              <a:rPr lang="en-US" dirty="0" smtClean="0"/>
              <a:t>, 0.21 mg/mL citric acid monohydrate, and 0.20 mg/mL </a:t>
            </a:r>
            <a:r>
              <a:rPr lang="en-US" dirty="0" err="1" smtClean="0"/>
              <a:t>polysorbate</a:t>
            </a:r>
            <a:r>
              <a:rPr lang="en-US" dirty="0" smtClean="0"/>
              <a:t> 80 and water for injection. The pH is approximately 6.6.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243" y="6107668"/>
            <a:ext cx="495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HALF-LIFE: 4 to 6 days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8626" y="4230469"/>
            <a:ext cx="86518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ADVERSE REACTION:</a:t>
            </a:r>
          </a:p>
          <a:p>
            <a:r>
              <a:rPr lang="en-US" dirty="0" smtClean="0"/>
              <a:t>Nauseated, itchy, or if you have a fever, chills, cough, or trouble breathing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88625" y="5297269"/>
            <a:ext cx="86518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DRUG INTERACTION:</a:t>
            </a:r>
          </a:p>
          <a:p>
            <a:r>
              <a:rPr lang="en-US" dirty="0" smtClean="0"/>
              <a:t>CYP3A4 Inhibitors/Inducers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152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889844"/>
            <a:ext cx="8915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DRUG INTERACTIONS</a:t>
            </a:r>
          </a:p>
          <a:p>
            <a:endParaRPr lang="en-US" dirty="0"/>
          </a:p>
          <a:p>
            <a:r>
              <a:rPr lang="en-US" dirty="0" err="1" smtClean="0"/>
              <a:t>Bleomycin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Pulmonary </a:t>
            </a:r>
            <a:r>
              <a:rPr lang="en-US" dirty="0"/>
              <a:t>toxicity of </a:t>
            </a:r>
            <a:r>
              <a:rPr lang="en-US" dirty="0" err="1"/>
              <a:t>bleomycin</a:t>
            </a:r>
            <a:r>
              <a:rPr lang="en-US" dirty="0"/>
              <a:t> may be increased. Avoid combination.</a:t>
            </a:r>
          </a:p>
          <a:p>
            <a:endParaRPr lang="en-US" dirty="0" smtClean="0"/>
          </a:p>
          <a:p>
            <a:r>
              <a:rPr lang="en-US" dirty="0" err="1" smtClean="0"/>
              <a:t>Etravirine</a:t>
            </a:r>
            <a:r>
              <a:rPr lang="en-US" dirty="0"/>
              <a:t>	</a:t>
            </a:r>
            <a:r>
              <a:rPr lang="en-US" dirty="0" err="1" smtClean="0"/>
              <a:t>Brentuximab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used concomitantly with </a:t>
            </a:r>
            <a:r>
              <a:rPr lang="en-US" dirty="0" err="1"/>
              <a:t>etravirine</a:t>
            </a:r>
            <a:r>
              <a:rPr lang="en-US" dirty="0"/>
              <a:t>, may experience a decrease in serum concentrations. The levels of an active metabolite of </a:t>
            </a:r>
            <a:r>
              <a:rPr lang="en-US" dirty="0" err="1"/>
              <a:t>brentuximab</a:t>
            </a:r>
            <a:r>
              <a:rPr lang="en-US" dirty="0"/>
              <a:t>, </a:t>
            </a:r>
            <a:r>
              <a:rPr lang="en-US" dirty="0" err="1"/>
              <a:t>monomethyl</a:t>
            </a:r>
            <a:r>
              <a:rPr lang="en-US" dirty="0"/>
              <a:t> </a:t>
            </a:r>
            <a:r>
              <a:rPr lang="en-US" dirty="0" err="1"/>
              <a:t>auristatin</a:t>
            </a:r>
            <a:r>
              <a:rPr lang="en-US" dirty="0"/>
              <a:t> E, may decrease. It is recommended to monitor efficacy of </a:t>
            </a:r>
            <a:r>
              <a:rPr lang="en-US" dirty="0" err="1"/>
              <a:t>brentuximab</a:t>
            </a:r>
            <a:r>
              <a:rPr lang="en-US" dirty="0"/>
              <a:t> therapy.</a:t>
            </a:r>
          </a:p>
          <a:p>
            <a:endParaRPr lang="en-US" dirty="0" smtClean="0"/>
          </a:p>
          <a:p>
            <a:r>
              <a:rPr lang="en-US" dirty="0" err="1" smtClean="0"/>
              <a:t>Natalizumab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Avoid </a:t>
            </a:r>
            <a:r>
              <a:rPr lang="en-US" dirty="0"/>
              <a:t>combination due to the increased risk of concurrent infection.</a:t>
            </a:r>
          </a:p>
          <a:p>
            <a:endParaRPr lang="en-US" dirty="0" smtClean="0"/>
          </a:p>
          <a:p>
            <a:r>
              <a:rPr lang="en-US" dirty="0" err="1" smtClean="0"/>
              <a:t>Pimecrolimus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Avoid </a:t>
            </a:r>
            <a:r>
              <a:rPr lang="en-US" dirty="0"/>
              <a:t>combination due to the potential enhancement of toxic effects of </a:t>
            </a:r>
            <a:r>
              <a:rPr lang="en-US" dirty="0" err="1"/>
              <a:t>immunosuppressants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Tacrolimus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Avoid </a:t>
            </a:r>
            <a:r>
              <a:rPr lang="en-US" dirty="0"/>
              <a:t>combination due to the potential enhancement of toxic effects of </a:t>
            </a:r>
            <a:r>
              <a:rPr lang="en-US" dirty="0" err="1"/>
              <a:t>immunosuppressants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292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066800"/>
            <a:ext cx="88392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REFERENCE</a:t>
            </a:r>
          </a:p>
          <a:p>
            <a:endParaRPr lang="en-US" sz="2000" dirty="0" smtClean="0"/>
          </a:p>
          <a:p>
            <a:r>
              <a:rPr lang="en-US" sz="2000" dirty="0" smtClean="0"/>
              <a:t>Francisco </a:t>
            </a:r>
            <a:r>
              <a:rPr lang="en-US" sz="2000" dirty="0"/>
              <a:t>JA, </a:t>
            </a:r>
            <a:r>
              <a:rPr lang="en-US" sz="2000" dirty="0" err="1"/>
              <a:t>Cerveny</a:t>
            </a:r>
            <a:r>
              <a:rPr lang="en-US" sz="2000" dirty="0"/>
              <a:t> CG, Meyer DL, </a:t>
            </a:r>
            <a:r>
              <a:rPr lang="en-US" sz="2000" dirty="0" err="1"/>
              <a:t>Mixan</a:t>
            </a:r>
            <a:r>
              <a:rPr lang="en-US" sz="2000" dirty="0"/>
              <a:t> BJ, </a:t>
            </a:r>
            <a:r>
              <a:rPr lang="en-US" sz="2000" dirty="0" err="1"/>
              <a:t>Klussman</a:t>
            </a:r>
            <a:r>
              <a:rPr lang="en-US" sz="2000" dirty="0"/>
              <a:t> K, Chace DF, </a:t>
            </a:r>
            <a:r>
              <a:rPr lang="en-US" sz="2000" dirty="0" err="1"/>
              <a:t>Rejniak</a:t>
            </a:r>
            <a:r>
              <a:rPr lang="en-US" sz="2000" dirty="0"/>
              <a:t> SX, Gordon KA, </a:t>
            </a:r>
            <a:r>
              <a:rPr lang="en-US" sz="2000" dirty="0" err="1"/>
              <a:t>DeBlanc</a:t>
            </a:r>
            <a:r>
              <a:rPr lang="en-US" sz="2000" dirty="0"/>
              <a:t> R, Toki BE, Law CL, </a:t>
            </a:r>
            <a:r>
              <a:rPr lang="en-US" sz="2000" dirty="0" err="1"/>
              <a:t>Doronina</a:t>
            </a:r>
            <a:r>
              <a:rPr lang="en-US" sz="2000" dirty="0"/>
              <a:t> SO, </a:t>
            </a:r>
            <a:r>
              <a:rPr lang="en-US" sz="2000" dirty="0" err="1"/>
              <a:t>Siegall</a:t>
            </a:r>
            <a:r>
              <a:rPr lang="en-US" sz="2000" dirty="0"/>
              <a:t> CB, </a:t>
            </a:r>
            <a:r>
              <a:rPr lang="en-US" sz="2000" dirty="0" err="1"/>
              <a:t>Senter</a:t>
            </a:r>
            <a:r>
              <a:rPr lang="en-US" sz="2000" dirty="0"/>
              <a:t> PD, Wahl AF: cAC10-vcMMAE, an anti-CD30-monomethyl </a:t>
            </a:r>
            <a:r>
              <a:rPr lang="en-US" sz="2000" dirty="0" err="1"/>
              <a:t>auristatin</a:t>
            </a:r>
            <a:r>
              <a:rPr lang="en-US" sz="2000" dirty="0"/>
              <a:t> E conjugate with potent and selective antitumor activity. Blood. 2003 Aug 15;102(4):1458-65. </a:t>
            </a:r>
            <a:r>
              <a:rPr lang="en-US" sz="2000" dirty="0" err="1"/>
              <a:t>Epub</a:t>
            </a:r>
            <a:r>
              <a:rPr lang="en-US" sz="2000" dirty="0"/>
              <a:t> 2003 Apr </a:t>
            </a:r>
            <a:r>
              <a:rPr lang="en-US" sz="2000" dirty="0" smtClean="0"/>
              <a:t>24</a:t>
            </a:r>
          </a:p>
          <a:p>
            <a:r>
              <a:rPr lang="en-US" sz="2000" dirty="0" smtClean="0"/>
              <a:t>http</a:t>
            </a:r>
            <a:r>
              <a:rPr lang="en-US" sz="2000" dirty="0" smtClean="0"/>
              <a:t>://www.ncbi.nlm.nih.gov/pubmed/25403895 http://www.ncbi.nlm.nih.gov/pubmed/25339337 http://www.ncbi.nlm.nih.gov/pubmed/25328405 http://www.ncbi.nlm.nih.gov/pubmed/25319394 http://www.ncbi.nlm.nih.gov/pubmed/25315080 http://www.ncbi.nlm.nih.gov/pubmed/25293772 http://www.ncbi.nlm.nih.gov/pubmed/25239883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26814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382</Words>
  <Application>Microsoft Office PowerPoint</Application>
  <PresentationFormat>On-screen Show (4:3)</PresentationFormat>
  <Paragraphs>66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Brentuximab vedotin</vt:lpstr>
      <vt:lpstr>PowerPoint Presentation</vt:lpstr>
      <vt:lpstr>PowerPoint Presentation</vt:lpstr>
      <vt:lpstr>PowerPoint Presentation</vt:lpstr>
      <vt:lpstr>ADCETRIS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Brentuximab vedotin AKA Adcetris</dc:title>
  <dc:creator>PC</dc:creator>
  <cp:lastModifiedBy>PC</cp:lastModifiedBy>
  <cp:revision>4</cp:revision>
  <dcterms:created xsi:type="dcterms:W3CDTF">2015-01-02T19:59:55Z</dcterms:created>
  <dcterms:modified xsi:type="dcterms:W3CDTF">2015-01-11T13:12:35Z</dcterms:modified>
</cp:coreProperties>
</file>